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8892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lita Cardoso Barbary" initials="TCB" lastIdx="15" clrIdx="0">
    <p:extLst>
      <p:ext uri="{19B8F6BF-5375-455C-9EA6-DF929625EA0E}">
        <p15:presenceInfo xmlns:p15="http://schemas.microsoft.com/office/powerpoint/2012/main" userId="S-1-5-21-80494891-4257820405-1157576444-8270" providerId="AD"/>
      </p:ext>
    </p:extLst>
  </p:cmAuthor>
  <p:cmAuthor id="2" name="Luigi Da Mota Cunha" initials="LDMC" lastIdx="1" clrIdx="1">
    <p:extLst>
      <p:ext uri="{19B8F6BF-5375-455C-9EA6-DF929625EA0E}">
        <p15:presenceInfo xmlns:p15="http://schemas.microsoft.com/office/powerpoint/2012/main" userId="S::luigi.cunha@portodoacu.com.br::a57e2b0b-7964-46c3-9646-43bd202e6f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5B54"/>
    <a:srgbClr val="C9552C"/>
    <a:srgbClr val="961E26"/>
    <a:srgbClr val="FBFBFB"/>
    <a:srgbClr val="F7F7F7"/>
    <a:srgbClr val="458DB6"/>
    <a:srgbClr val="8ABBBB"/>
    <a:srgbClr val="611319"/>
    <a:srgbClr val="FFFFFF"/>
    <a:srgbClr val="C6D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097900-EB30-497D-41DB-8BC90180AFFB}" v="1" dt="2023-07-25T14:05:56.3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3462" autoAdjust="0"/>
  </p:normalViewPr>
  <p:slideViewPr>
    <p:cSldViewPr snapToGrid="0">
      <p:cViewPr>
        <p:scale>
          <a:sx n="100" d="100"/>
          <a:sy n="100" d="100"/>
        </p:scale>
        <p:origin x="-126" y="-636"/>
      </p:cViewPr>
      <p:guideLst>
        <p:guide orient="horz" pos="213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697BE-10DB-4CE4-B693-3CA7027596E2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DC775-8BF6-4BB6-ABC8-52D8EAED3D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67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341EE-C283-4DA9-9047-20929E03A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7FFA93-FC03-4DCC-B641-6449EA1B3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FA4970-F1E8-43F6-BCCC-92836E161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4B9E9A-2C13-427E-AA91-3A636633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FA4CE0-4747-4FF8-B044-1AA68F83E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16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59006E-B1F5-4162-9FBD-852F68863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588DE25-B3DB-478E-B08A-226206654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225FE3-2EBF-4DD5-8EF5-50844DE7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8988B7-1DFB-4C4C-9FBF-E535E285A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089FA7-927A-4A7B-9F6C-DE85EB95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6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D5452D5-3830-4914-A6B7-6AF3B4E8D0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4B287ED-98EF-466B-A2AF-955B73FA1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D60448-9A42-4224-BA75-5E365122F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036A61-D164-4072-B2FF-08B6A03D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10F43D-D33B-46AB-8C4E-B1145ABB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98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F400E-0E8E-4088-BCA8-F3FB00DEC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4DC23D-4C82-4C8F-A758-B795B3ACC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D140A3-2665-4F52-90C4-B85E2369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C120ED-6033-4B97-89AB-C76D4133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68308E-5618-4B01-90FF-E0AE71CA0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55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505E81-0D36-4F50-8A52-106A7BC1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3542901-4634-4E04-BD9A-4343CA943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F459EA-038E-434E-91B9-5EE17D89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85102C-FCFF-4F9E-8CD6-B1FBF235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545CFD-EEB7-4406-9D67-C8751577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7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C7599C-119A-4E93-B13B-EA88FE6B5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0FAF91-28CF-44B8-AD9E-3735D0F421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134B94F-CFA1-462C-BEE5-E51A327B1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7806C-771C-4849-8388-B4AB9E0F0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45261F4-6615-4DD7-8232-C14046A1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DD75CB-9C52-4989-8769-BD87E6441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03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2CD43-56C5-4BDE-B9BB-D7ECBB9AE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612CF6A-B5AA-49BC-8481-9B222E18B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9DDDFB-025A-44F4-AD95-7F9CE6DD0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8199C72-C512-4A8E-8D91-F01D659320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827E91C-669D-4CC9-A4A6-E2553CDAC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46ED6EC-7080-4975-8854-BA5847CC0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2D00851-3035-4A54-A0F2-3AA0450BC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1B9FD2F-736D-4979-9115-BB76C912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7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183C34-BD0D-425F-BAC3-E710BACC2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80637F2-02A5-4A58-9544-E750897EE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B3A2A4C-1A52-4F9F-A734-0A9813B19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A71015C-F040-4C32-B89E-04A720E7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808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ED0D3D1-28FC-4789-8CA9-AF948254F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0531C93-71DD-4DAE-A189-C1AB226A0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83A5C6-D3E7-4155-942A-5D12FFF76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29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7A391-F578-46BC-A555-559919251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D25F1D-F1BC-43D9-B66F-755482AAC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98E381F-C979-4809-BC72-69030A97A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0AE9A6-CEB9-423F-92F9-2FED8D06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665070-5D51-4369-A889-D2B7C419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C4A1BD2-FC06-46DD-B02A-26BC5B700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235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61C08-64C5-4795-9762-5D021BE1D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86BCD81-8C15-49DE-895C-E4B5B4799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D7BEA5B-BB98-4EA4-BEFF-506FCBE08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F1D0FA-1982-4BF9-876A-F052F4B9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7279CE-7DD0-4AF9-A31F-FCEC1B78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A1C9ABC-B755-4E98-A051-B0F27AB94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975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1EB08A7-D036-49ED-8EF0-6A7868FF4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EBB4D8-8D3F-46A3-8A1F-5ADBF6155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29B063-E033-407F-816F-6F93F9D63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0E417-3476-4CD9-B0F0-A9B51E197180}" type="datetimeFigureOut">
              <a:rPr lang="pt-BR" smtClean="0"/>
              <a:t>28/05/2024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233F60-2CDE-4788-8B2E-181B321DF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C0E5EE-05F6-4D77-AA84-8D21DB183C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46A34-886B-4312-BDD8-50E3A0047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69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ítulo 1">
            <a:extLst>
              <a:ext uri="{FF2B5EF4-FFF2-40B4-BE49-F238E27FC236}">
                <a16:creationId xmlns:a16="http://schemas.microsoft.com/office/drawing/2014/main" id="{605BD63F-90A2-413E-AEFB-C739A3529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733" y="513445"/>
            <a:ext cx="9259847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+mn-ea"/>
                <a:cs typeface="+mn-cs"/>
              </a:rPr>
              <a:t>Macrofluxo de processos – SMF – Conselho de Contribuintes</a:t>
            </a:r>
            <a:endParaRPr lang="pt-BR" sz="1800" dirty="0">
              <a:solidFill>
                <a:srgbClr val="FF0000"/>
              </a:solidFill>
              <a:latin typeface="Franklin Gothic Medium" panose="020B0603020102020204" pitchFamily="34" charset="0"/>
              <a:ea typeface="+mn-ea"/>
              <a:cs typeface="+mn-cs"/>
            </a:endParaRPr>
          </a:p>
        </p:txBody>
      </p:sp>
      <p:sp>
        <p:nvSpPr>
          <p:cNvPr id="58" name="Retângulo 57">
            <a:extLst>
              <a:ext uri="{FF2B5EF4-FFF2-40B4-BE49-F238E27FC236}">
                <a16:creationId xmlns:a16="http://schemas.microsoft.com/office/drawing/2014/main" id="{1FFB209B-2950-4D33-B58A-B9D6D28904FF}"/>
              </a:ext>
            </a:extLst>
          </p:cNvPr>
          <p:cNvSpPr/>
          <p:nvPr/>
        </p:nvSpPr>
        <p:spPr bwMode="auto">
          <a:xfrm>
            <a:off x="1889038" y="992869"/>
            <a:ext cx="8296194" cy="189319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Divisa 22">
            <a:extLst>
              <a:ext uri="{FF2B5EF4-FFF2-40B4-BE49-F238E27FC236}">
                <a16:creationId xmlns:a16="http://schemas.microsoft.com/office/drawing/2014/main" id="{89B1FDCB-E17B-4CB1-98B0-6CDE8FA9A4A0}"/>
              </a:ext>
            </a:extLst>
          </p:cNvPr>
          <p:cNvSpPr/>
          <p:nvPr/>
        </p:nvSpPr>
        <p:spPr bwMode="auto">
          <a:xfrm>
            <a:off x="2192691" y="1532623"/>
            <a:ext cx="2057707" cy="878078"/>
          </a:xfrm>
          <a:prstGeom prst="chevron">
            <a:avLst/>
          </a:prstGeom>
          <a:solidFill>
            <a:srgbClr val="615B54"/>
          </a:solidFill>
          <a:ln>
            <a:solidFill>
              <a:srgbClr val="615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3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Receber recurso</a:t>
            </a:r>
          </a:p>
        </p:txBody>
      </p:sp>
      <p:sp>
        <p:nvSpPr>
          <p:cNvPr id="61" name="CaixaDeTexto 30">
            <a:extLst>
              <a:ext uri="{FF2B5EF4-FFF2-40B4-BE49-F238E27FC236}">
                <a16:creationId xmlns:a16="http://schemas.microsoft.com/office/drawing/2014/main" id="{67B7DA44-7D6D-4503-B3D0-4F33D52EA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398" y="992869"/>
            <a:ext cx="3286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Processos Finalísticos: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2AEB99E5-64DC-4B87-B10B-D6DC06FAEB34}"/>
              </a:ext>
            </a:extLst>
          </p:cNvPr>
          <p:cNvSpPr txBox="1">
            <a:spLocks/>
          </p:cNvSpPr>
          <p:nvPr/>
        </p:nvSpPr>
        <p:spPr>
          <a:xfrm>
            <a:off x="1257226" y="201608"/>
            <a:ext cx="4126537" cy="324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572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8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t-BR" sz="1100" b="1" spc="3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PROJETO GPROC</a:t>
            </a:r>
            <a:endParaRPr lang="pt-BR" sz="1100" b="1" spc="300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E3B5442F-16BE-5B56-1631-0BD25C40D7FC}"/>
              </a:ext>
            </a:extLst>
          </p:cNvPr>
          <p:cNvSpPr/>
          <p:nvPr/>
        </p:nvSpPr>
        <p:spPr>
          <a:xfrm rot="16200000">
            <a:off x="455170" y="1603709"/>
            <a:ext cx="1893196" cy="671512"/>
          </a:xfrm>
          <a:prstGeom prst="rect">
            <a:avLst/>
          </a:prstGeom>
          <a:solidFill>
            <a:schemeClr val="accent2"/>
          </a:solidFill>
          <a:ln>
            <a:solidFill>
              <a:srgbClr val="615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13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Recurso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0D54AAE5-0EB2-3C3D-EC56-9070C02CC406}"/>
              </a:ext>
            </a:extLst>
          </p:cNvPr>
          <p:cNvSpPr/>
          <p:nvPr/>
        </p:nvSpPr>
        <p:spPr>
          <a:xfrm rot="16200000">
            <a:off x="9698869" y="1596960"/>
            <a:ext cx="1893195" cy="685009"/>
          </a:xfrm>
          <a:prstGeom prst="rect">
            <a:avLst/>
          </a:prstGeom>
          <a:solidFill>
            <a:schemeClr val="accent2"/>
          </a:solidFill>
          <a:ln>
            <a:solidFill>
              <a:srgbClr val="615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13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Acórdão publicado</a:t>
            </a:r>
          </a:p>
        </p:txBody>
      </p:sp>
      <p:sp>
        <p:nvSpPr>
          <p:cNvPr id="3" name="Divisa 22">
            <a:extLst>
              <a:ext uri="{FF2B5EF4-FFF2-40B4-BE49-F238E27FC236}">
                <a16:creationId xmlns:a16="http://schemas.microsoft.com/office/drawing/2014/main" id="{D7E95819-4E2D-E7ED-6051-5CF6F43C42B0}"/>
              </a:ext>
            </a:extLst>
          </p:cNvPr>
          <p:cNvSpPr/>
          <p:nvPr/>
        </p:nvSpPr>
        <p:spPr bwMode="auto">
          <a:xfrm>
            <a:off x="4116741" y="1532623"/>
            <a:ext cx="2057707" cy="878078"/>
          </a:xfrm>
          <a:prstGeom prst="chevron">
            <a:avLst/>
          </a:prstGeom>
          <a:solidFill>
            <a:srgbClr val="615B54"/>
          </a:solidFill>
          <a:ln>
            <a:solidFill>
              <a:srgbClr val="615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3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Realizar análise prévia</a:t>
            </a:r>
          </a:p>
        </p:txBody>
      </p:sp>
      <p:sp>
        <p:nvSpPr>
          <p:cNvPr id="4" name="Divisa 22">
            <a:extLst>
              <a:ext uri="{FF2B5EF4-FFF2-40B4-BE49-F238E27FC236}">
                <a16:creationId xmlns:a16="http://schemas.microsoft.com/office/drawing/2014/main" id="{275C24DE-E44D-646E-19E8-BA4F13720C12}"/>
              </a:ext>
            </a:extLst>
          </p:cNvPr>
          <p:cNvSpPr/>
          <p:nvPr/>
        </p:nvSpPr>
        <p:spPr bwMode="auto">
          <a:xfrm>
            <a:off x="6046376" y="1560616"/>
            <a:ext cx="2057707" cy="878078"/>
          </a:xfrm>
          <a:prstGeom prst="chevron">
            <a:avLst/>
          </a:prstGeom>
          <a:solidFill>
            <a:srgbClr val="615B54"/>
          </a:solidFill>
          <a:ln>
            <a:solidFill>
              <a:srgbClr val="615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3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Realizar Sessão de Julgamento</a:t>
            </a:r>
          </a:p>
        </p:txBody>
      </p:sp>
      <p:sp>
        <p:nvSpPr>
          <p:cNvPr id="5" name="Divisa 22">
            <a:extLst>
              <a:ext uri="{FF2B5EF4-FFF2-40B4-BE49-F238E27FC236}">
                <a16:creationId xmlns:a16="http://schemas.microsoft.com/office/drawing/2014/main" id="{FB499841-1A83-A044-B57F-C85628D92331}"/>
              </a:ext>
            </a:extLst>
          </p:cNvPr>
          <p:cNvSpPr/>
          <p:nvPr/>
        </p:nvSpPr>
        <p:spPr bwMode="auto">
          <a:xfrm>
            <a:off x="7976011" y="1560616"/>
            <a:ext cx="2057707" cy="878078"/>
          </a:xfrm>
          <a:prstGeom prst="chevron">
            <a:avLst/>
          </a:prstGeom>
          <a:solidFill>
            <a:srgbClr val="615B54"/>
          </a:solidFill>
          <a:ln>
            <a:solidFill>
              <a:srgbClr val="615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3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Produzir e publicar acórdão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6E50F7A-1B31-C3CB-F099-482C2E0C65A5}"/>
              </a:ext>
            </a:extLst>
          </p:cNvPr>
          <p:cNvSpPr/>
          <p:nvPr/>
        </p:nvSpPr>
        <p:spPr>
          <a:xfrm>
            <a:off x="1889038" y="3005605"/>
            <a:ext cx="2569298" cy="708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dirty="0">
                <a:solidFill>
                  <a:schemeClr val="tx1"/>
                </a:solidFill>
              </a:rPr>
              <a:t>Adquirir serviços e produtos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8E416D0D-13F2-A79F-EBF7-6CCF8CDDB63A}"/>
              </a:ext>
            </a:extLst>
          </p:cNvPr>
          <p:cNvSpPr/>
          <p:nvPr/>
        </p:nvSpPr>
        <p:spPr>
          <a:xfrm>
            <a:off x="4521807" y="3005605"/>
            <a:ext cx="2569298" cy="708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dirty="0">
                <a:solidFill>
                  <a:schemeClr val="tx1"/>
                </a:solidFill>
              </a:rPr>
              <a:t>Prover Tecnologia da Informação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61E6FAF8-88BD-4172-483E-8349A0292CA5}"/>
              </a:ext>
            </a:extLst>
          </p:cNvPr>
          <p:cNvSpPr/>
          <p:nvPr/>
        </p:nvSpPr>
        <p:spPr>
          <a:xfrm>
            <a:off x="7156551" y="2986446"/>
            <a:ext cx="2569298" cy="708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dirty="0">
                <a:solidFill>
                  <a:schemeClr val="tx1"/>
                </a:solidFill>
              </a:rPr>
              <a:t>Gerir Pessoas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F5DF9CF-C10C-E0AF-DDF6-92E0C600C4A0}"/>
              </a:ext>
            </a:extLst>
          </p:cNvPr>
          <p:cNvSpPr/>
          <p:nvPr/>
        </p:nvSpPr>
        <p:spPr>
          <a:xfrm>
            <a:off x="4505931" y="3861871"/>
            <a:ext cx="2569298" cy="708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dirty="0">
                <a:solidFill>
                  <a:schemeClr val="tx1"/>
                </a:solidFill>
              </a:rPr>
              <a:t>Formular Súmulas Administrativas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A3EA48F-6464-8B7F-3372-73F7F6F200A9}"/>
              </a:ext>
            </a:extLst>
          </p:cNvPr>
          <p:cNvSpPr/>
          <p:nvPr/>
        </p:nvSpPr>
        <p:spPr>
          <a:xfrm>
            <a:off x="7156551" y="3852782"/>
            <a:ext cx="2569298" cy="708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dirty="0">
                <a:solidFill>
                  <a:schemeClr val="tx1"/>
                </a:solidFill>
              </a:rPr>
              <a:t>Gerir a Qualidade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2E387BF-1564-694B-0012-A092D639D02D}"/>
              </a:ext>
            </a:extLst>
          </p:cNvPr>
          <p:cNvSpPr/>
          <p:nvPr/>
        </p:nvSpPr>
        <p:spPr>
          <a:xfrm>
            <a:off x="1889038" y="3861870"/>
            <a:ext cx="2569298" cy="708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dirty="0">
                <a:solidFill>
                  <a:schemeClr val="tx1"/>
                </a:solidFill>
              </a:rPr>
              <a:t>Gerir Normas Internas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55B15A8-7351-71BD-D223-81EEBFC3E7C1}"/>
              </a:ext>
            </a:extLst>
          </p:cNvPr>
          <p:cNvSpPr txBox="1"/>
          <p:nvPr/>
        </p:nvSpPr>
        <p:spPr>
          <a:xfrm>
            <a:off x="4724400" y="3200400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47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222C8DD1CA0B4083F8C0F2BEE6E73E" ma:contentTypeVersion="2" ma:contentTypeDescription="Create a new document." ma:contentTypeScope="" ma:versionID="3aa1a9c0760b86da3d9278f11cdcc703">
  <xsd:schema xmlns:xsd="http://www.w3.org/2001/XMLSchema" xmlns:xs="http://www.w3.org/2001/XMLSchema" xmlns:p="http://schemas.microsoft.com/office/2006/metadata/properties" xmlns:ns2="713f28e2-5f6f-4de6-bb72-706aad5a2946" targetNamespace="http://schemas.microsoft.com/office/2006/metadata/properties" ma:root="true" ma:fieldsID="664bac7787ac30e8649ec308e86a05e6" ns2:_="">
    <xsd:import namespace="713f28e2-5f6f-4de6-bb72-706aad5a29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3f28e2-5f6f-4de6-bb72-706aad5a29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AC7BA3-CD54-4794-8C68-6BA659ADED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3f28e2-5f6f-4de6-bb72-706aad5a29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992D87-86BB-4081-9EE2-46C6E11EF19B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713f28e2-5f6f-4de6-bb72-706aad5a294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F30686B-4F82-415F-A24A-1969196EB2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12051</TotalTime>
  <Words>49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Macrofluxo de processos – SMF – Conselho de Contribuintes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Pacheco</dc:creator>
  <cp:lastModifiedBy>Marcio G.C.</cp:lastModifiedBy>
  <cp:revision>646</cp:revision>
  <dcterms:created xsi:type="dcterms:W3CDTF">2021-03-01T19:13:06Z</dcterms:created>
  <dcterms:modified xsi:type="dcterms:W3CDTF">2024-05-28T18:33:32Z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0x010100BE222C8DD1CA0B4083F8C0F2BEE6E73E</vt:lpwstr>
  </property>
</Properties>
</file>